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82" r:id="rId6"/>
    <p:sldId id="284" r:id="rId7"/>
    <p:sldId id="271" r:id="rId8"/>
    <p:sldId id="275" r:id="rId9"/>
    <p:sldId id="260" r:id="rId10"/>
    <p:sldId id="266" r:id="rId11"/>
    <p:sldId id="267" r:id="rId12"/>
    <p:sldId id="268" r:id="rId13"/>
    <p:sldId id="269" r:id="rId14"/>
    <p:sldId id="270" r:id="rId15"/>
    <p:sldId id="276" r:id="rId16"/>
    <p:sldId id="281" r:id="rId17"/>
    <p:sldId id="278" r:id="rId18"/>
    <p:sldId id="279" r:id="rId19"/>
    <p:sldId id="283" r:id="rId20"/>
    <p:sldId id="280" r:id="rId21"/>
    <p:sldId id="277" r:id="rId22"/>
    <p:sldId id="264" r:id="rId23"/>
    <p:sldId id="272" r:id="rId24"/>
    <p:sldId id="273" r:id="rId25"/>
    <p:sldId id="274" r:id="rId26"/>
    <p:sldId id="285" r:id="rId27"/>
    <p:sldId id="286" r:id="rId28"/>
    <p:sldId id="289" r:id="rId29"/>
    <p:sldId id="290" r:id="rId30"/>
    <p:sldId id="291" r:id="rId31"/>
    <p:sldId id="288" r:id="rId32"/>
    <p:sldId id="287" r:id="rId33"/>
    <p:sldId id="261" r:id="rId34"/>
    <p:sldId id="292" r:id="rId35"/>
    <p:sldId id="293" r:id="rId36"/>
    <p:sldId id="265" r:id="rId37"/>
    <p:sldId id="26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18C90-189B-1B48-9095-B5C53AE5C58A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9EEC6-D119-D541-A5DE-E697F541B6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394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also about ethical implications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9EEC6-D119-D541-A5DE-E697F541B6A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955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Enrico Pontelli</a:t>
            </a:r>
          </a:p>
          <a:p>
            <a:r>
              <a:rPr lang="en-US" dirty="0" smtClean="0"/>
              <a:t>Department of Computer Science</a:t>
            </a:r>
          </a:p>
          <a:p>
            <a:r>
              <a:rPr lang="en-US" dirty="0" smtClean="0"/>
              <a:t>New Mexico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7338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Souza et al.</a:t>
            </a:r>
          </a:p>
          <a:p>
            <a:pPr lvl="1"/>
            <a:r>
              <a:rPr lang="en-US" dirty="0" smtClean="0"/>
              <a:t>Emphasis on elaboration of representations</a:t>
            </a:r>
          </a:p>
          <a:p>
            <a:pPr lvl="2">
              <a:buFont typeface="+mj-lt"/>
              <a:buAutoNum type="arabicPeriod"/>
            </a:pPr>
            <a:r>
              <a:rPr lang="en-US" dirty="0" smtClean="0"/>
              <a:t>Start with natural language description (imprecise mental representation in imprecise natural language discourse)</a:t>
            </a:r>
          </a:p>
          <a:p>
            <a:pPr lvl="2">
              <a:buFont typeface="+mj-lt"/>
              <a:buAutoNum type="arabicPeriod"/>
            </a:pPr>
            <a:r>
              <a:rPr lang="en-US" dirty="0" smtClean="0"/>
              <a:t>Subject to semiotic transformations to make it more precise (and more formal)</a:t>
            </a:r>
          </a:p>
          <a:p>
            <a:pPr lvl="2">
              <a:buFont typeface="+mj-lt"/>
              <a:buAutoNum type="arabicPeriod"/>
            </a:pPr>
            <a:r>
              <a:rPr lang="en-US" dirty="0" smtClean="0"/>
              <a:t>Terminate in computable code fragments – blended with externalized natural signs</a:t>
            </a:r>
          </a:p>
          <a:p>
            <a:pPr lvl="2">
              <a:buFont typeface="+mj-lt"/>
              <a:buAutoNum type="arabicPeriod"/>
            </a:pPr>
            <a:r>
              <a:rPr lang="en-US" dirty="0" smtClean="0"/>
              <a:t>Repeat to 1-4 to compose larger structures and representations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8825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Kuster</a:t>
            </a:r>
            <a:r>
              <a:rPr lang="en-US" dirty="0" smtClean="0"/>
              <a:t> et al.</a:t>
            </a:r>
          </a:p>
          <a:p>
            <a:pPr lvl="1"/>
            <a:r>
              <a:rPr lang="en-US" dirty="0" smtClean="0"/>
              <a:t>Marriage of data analysis, algorithmic design and implementation, and mathematical modeling</a:t>
            </a:r>
          </a:p>
          <a:p>
            <a:pPr lvl="1"/>
            <a:r>
              <a:rPr lang="en-US" dirty="0" smtClean="0"/>
              <a:t>Developed as a two steps</a:t>
            </a:r>
          </a:p>
          <a:p>
            <a:pPr lvl="2">
              <a:buFont typeface="+mj-lt"/>
              <a:buAutoNum type="arabicPeriod"/>
            </a:pPr>
            <a:r>
              <a:rPr lang="en-US" dirty="0" smtClean="0"/>
              <a:t>Data analysis and mathematical modeling (heavy use of Excel and similar tools)</a:t>
            </a:r>
          </a:p>
          <a:p>
            <a:pPr lvl="3"/>
            <a:r>
              <a:rPr lang="en-US" dirty="0" smtClean="0"/>
              <a:t>Descriptive statistics</a:t>
            </a:r>
          </a:p>
          <a:p>
            <a:pPr lvl="3"/>
            <a:r>
              <a:rPr lang="en-US" dirty="0" smtClean="0"/>
              <a:t>Probability and simulation</a:t>
            </a:r>
          </a:p>
          <a:p>
            <a:pPr lvl="3"/>
            <a:r>
              <a:rPr lang="en-US" dirty="0" smtClean="0"/>
              <a:t>Hypothesis testing (Z-test, t-test)</a:t>
            </a:r>
          </a:p>
          <a:p>
            <a:pPr lvl="3"/>
            <a:r>
              <a:rPr lang="en-US" dirty="0" smtClean="0"/>
              <a:t>Finite difference methods</a:t>
            </a:r>
          </a:p>
          <a:p>
            <a:pPr lvl="3"/>
            <a:r>
              <a:rPr lang="en-US" dirty="0" smtClean="0"/>
              <a:t>Linear and non-linear regression</a:t>
            </a:r>
          </a:p>
          <a:p>
            <a:pPr lvl="2">
              <a:buFont typeface="+mj-lt"/>
              <a:buAutoNum type="arabicPeriod"/>
            </a:pPr>
            <a:r>
              <a:rPr lang="en-US" dirty="0" smtClean="0"/>
              <a:t>Algorithm design</a:t>
            </a:r>
          </a:p>
          <a:p>
            <a:pPr lvl="3"/>
            <a:r>
              <a:rPr lang="en-US" dirty="0" smtClean="0"/>
              <a:t>Either advanced data analysis (basic data mining, regression and variance, etc.)</a:t>
            </a:r>
          </a:p>
          <a:p>
            <a:pPr lvl="3"/>
            <a:r>
              <a:rPr lang="en-US" dirty="0" smtClean="0"/>
              <a:t>Or focus on computing principles (breadth overview of CS, programming tasks in </a:t>
            </a:r>
            <a:r>
              <a:rPr lang="en-US" dirty="0" err="1" smtClean="0"/>
              <a:t>javascript</a:t>
            </a:r>
            <a:r>
              <a:rPr lang="en-US" dirty="0" smtClean="0"/>
              <a:t>, etc.)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9418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Engelbart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Levels of sophistication</a:t>
            </a:r>
          </a:p>
          <a:p>
            <a:pPr lvl="2"/>
            <a:r>
              <a:rPr lang="en-US" dirty="0" smtClean="0"/>
              <a:t>Computer Literacy (use basic applications)</a:t>
            </a:r>
          </a:p>
          <a:p>
            <a:pPr lvl="2"/>
            <a:r>
              <a:rPr lang="en-US" dirty="0" smtClean="0"/>
              <a:t>Computer Fluency (understanding working of computing systems)</a:t>
            </a:r>
          </a:p>
          <a:p>
            <a:pPr lvl="2"/>
            <a:r>
              <a:rPr lang="en-US" dirty="0" smtClean="0"/>
              <a:t>Computational Thinking (ability to apply computational techniques to problems)</a:t>
            </a:r>
          </a:p>
          <a:p>
            <a:pPr lvl="3"/>
            <a:r>
              <a:rPr lang="en-US" dirty="0" smtClean="0"/>
              <a:t>A problem solving process applicable to gain insights in any domain</a:t>
            </a:r>
          </a:p>
          <a:p>
            <a:pPr lvl="1"/>
            <a:r>
              <a:rPr lang="en-US" dirty="0" smtClean="0"/>
              <a:t>Practical Definition of Computational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1620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Core Terminology:</a:t>
            </a:r>
          </a:p>
          <a:p>
            <a:pPr lvl="1"/>
            <a:r>
              <a:rPr lang="en-US" i="1" dirty="0" smtClean="0"/>
              <a:t>Algorithm:</a:t>
            </a:r>
            <a:r>
              <a:rPr lang="en-US" dirty="0" smtClean="0"/>
              <a:t> set of rules describing how to do something (e.g., recipe, step-by-step explanation)</a:t>
            </a:r>
          </a:p>
          <a:p>
            <a:pPr lvl="1"/>
            <a:r>
              <a:rPr lang="en-US" i="1" dirty="0" smtClean="0"/>
              <a:t>Data:</a:t>
            </a:r>
            <a:r>
              <a:rPr lang="en-US" dirty="0" smtClean="0"/>
              <a:t> information that is part of a problem, including how it is accessible and represented </a:t>
            </a:r>
          </a:p>
          <a:p>
            <a:pPr lvl="1"/>
            <a:r>
              <a:rPr lang="en-US" i="1" dirty="0" smtClean="0"/>
              <a:t>Abstraction:</a:t>
            </a:r>
            <a:r>
              <a:rPr lang="en-US" dirty="0" smtClean="0"/>
              <a:t> identification of the important properties and the generalization of relationships</a:t>
            </a:r>
          </a:p>
          <a:p>
            <a:pPr lvl="1"/>
            <a:r>
              <a:rPr lang="en-US" i="1" dirty="0" smtClean="0"/>
              <a:t>Iteration:</a:t>
            </a:r>
            <a:r>
              <a:rPr lang="en-US" dirty="0" smtClean="0"/>
              <a:t> repetition of a procedure until a goal is reached (e.g., steps of an experiment until a condition is reached)</a:t>
            </a:r>
          </a:p>
          <a:p>
            <a:pPr lvl="1"/>
            <a:r>
              <a:rPr lang="en-US" i="1" dirty="0" smtClean="0"/>
              <a:t>Object: </a:t>
            </a:r>
            <a:r>
              <a:rPr lang="en-US" dirty="0" smtClean="0"/>
              <a:t>an entity that is part of the problem, with some properties and behavior (e.g., a car)</a:t>
            </a:r>
          </a:p>
          <a:p>
            <a:pPr lvl="1"/>
            <a:r>
              <a:rPr lang="en-US" i="1" dirty="0" smtClean="0"/>
              <a:t>Process: </a:t>
            </a:r>
            <a:r>
              <a:rPr lang="en-US" dirty="0" smtClean="0"/>
              <a:t>the execution of some activities (e.g., actions of a human being, movement of a car)</a:t>
            </a:r>
          </a:p>
          <a:p>
            <a:pPr lvl="1"/>
            <a:r>
              <a:rPr lang="en-US" i="1" dirty="0" smtClean="0"/>
              <a:t>System: </a:t>
            </a:r>
            <a:r>
              <a:rPr lang="en-US" dirty="0" smtClean="0"/>
              <a:t>group of interacting processes and/or objects (e.g., a community, a city, a biological system)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6112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Denning’s Great Principles of Computing (to be taken with care)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Computation:</a:t>
            </a:r>
            <a:r>
              <a:rPr lang="en-US" dirty="0" smtClean="0"/>
              <a:t> execution of an algorithm, a process starting in some initial state and going through intermediate states until a goal is reached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Communication:</a:t>
            </a:r>
            <a:r>
              <a:rPr lang="en-US" dirty="0" smtClean="0"/>
              <a:t> transmission of information among objects or processes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Coordination:</a:t>
            </a:r>
            <a:r>
              <a:rPr lang="en-US" dirty="0" smtClean="0"/>
              <a:t> control of the timing and interactions during the computation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Recollection:</a:t>
            </a:r>
            <a:r>
              <a:rPr lang="en-US" dirty="0" smtClean="0"/>
              <a:t> representation/organization of data to enable access, search, use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Automation: </a:t>
            </a:r>
            <a:r>
              <a:rPr lang="en-US" dirty="0" smtClean="0"/>
              <a:t>mapping of computations to physical systems (e.g., algorithms to executable programs)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Evaluation: </a:t>
            </a:r>
            <a:r>
              <a:rPr lang="en-US" dirty="0" smtClean="0"/>
              <a:t>statistical, numerical, experimental analysis of data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Design:</a:t>
            </a:r>
            <a:r>
              <a:rPr lang="en-US" dirty="0" smtClean="0"/>
              <a:t> organization (using abstraction, modularization, aggregation, decomposition) of a system, process, object,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6997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Denning</a:t>
            </a:r>
          </a:p>
          <a:p>
            <a:pPr lvl="1"/>
            <a:r>
              <a:rPr lang="en-US" dirty="0" smtClean="0"/>
              <a:t>Computation, coordination, communication, automation, recollection constitute </a:t>
            </a:r>
            <a:r>
              <a:rPr lang="en-US" i="1" dirty="0" smtClean="0"/>
              <a:t>“How do computation work?”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Computing Mechanics</a:t>
            </a:r>
          </a:p>
          <a:p>
            <a:pPr lvl="1"/>
            <a:r>
              <a:rPr lang="en-US" dirty="0" smtClean="0"/>
              <a:t>Design and evaluation constitute </a:t>
            </a:r>
            <a:r>
              <a:rPr lang="en-US" i="1" dirty="0" smtClean="0"/>
              <a:t>“How do we organize ourselves to build computations that work?”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Design Principles</a:t>
            </a:r>
          </a:p>
          <a:p>
            <a:pPr lvl="1"/>
            <a:r>
              <a:rPr lang="en-US" dirty="0" smtClean="0"/>
              <a:t>Specific algorithms, databases, networks, operating systems, etc. constitute </a:t>
            </a:r>
            <a:r>
              <a:rPr lang="en-US" i="1" dirty="0" smtClean="0"/>
              <a:t>“How do we design computations that support common elements across applications”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Core Technologies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278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081721"/>
            <a:ext cx="7610476" cy="3717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CSTA (2009)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2964840"/>
              </p:ext>
            </p:extLst>
          </p:nvPr>
        </p:nvGraphicFramePr>
        <p:xfrm>
          <a:off x="278336" y="2482800"/>
          <a:ext cx="8635476" cy="438404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39246"/>
                <a:gridCol w="1439246"/>
                <a:gridCol w="1439246"/>
                <a:gridCol w="1439246"/>
                <a:gridCol w="1439246"/>
                <a:gridCol w="14392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Concept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Math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Science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Social Studies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Language</a:t>
                      </a:r>
                      <a:r>
                        <a:rPr lang="en-US" sz="900" baseline="0" dirty="0" smtClean="0"/>
                        <a:t> Arts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Collection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Find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a source for a problem area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Find a data source for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 problem area, for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example, flipping coins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Collect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data from an experiment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Study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population statistics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Linguistic analysis of sentences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Data Analysis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Write a program to do basic statistical</a:t>
                      </a:r>
                    </a:p>
                    <a:p>
                      <a:r>
                        <a:rPr lang="en-US" sz="8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calculations on a set of data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Count occurrences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of flips, and analyze results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Analyze data from experiment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Identify trends in data from statistics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Identify patterns in different sentences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Data</a:t>
                      </a:r>
                      <a:r>
                        <a:rPr lang="en-US" sz="800" baseline="0" dirty="0" smtClean="0">
                          <a:solidFill>
                            <a:srgbClr val="000000"/>
                          </a:solidFill>
                        </a:rPr>
                        <a:t> Representation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Use data structures (array, queues, stacks, trees…)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Use histograms, pie charts, to represent data. Use sets, lists to contain data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Summarize data from experiments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Summarize and represent trends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Represent patterns of different types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Problem decomposition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Define objects and methods; functions 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Apply order of operations in an expression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Do a species classification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Write an outline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Abstraction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Use procedures to encapsulate an activity; 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Use variables in algebra;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identify essential facts in a word problem; 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Build a model of a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physical entity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Summarize facts; deduce conclusions from facts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Use of simile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and metaphors; write a story with branches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Algorithms</a:t>
                      </a:r>
                      <a:r>
                        <a:rPr lang="en-US" sz="800" baseline="0" dirty="0" smtClean="0">
                          <a:solidFill>
                            <a:srgbClr val="000000"/>
                          </a:solidFill>
                        </a:rPr>
                        <a:t> and procedures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Study classic algorithms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Do long division, factoring; 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Do an experimental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procedure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Write instructions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Automation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Use tools like geometer, sketch pad, star logo 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Use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probeware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Use Excel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Use a spell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checker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Parallelization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Threading, pipelines,</a:t>
                      </a:r>
                      <a:r>
                        <a:rPr lang="en-US" sz="800" baseline="0" dirty="0" smtClean="0">
                          <a:solidFill>
                            <a:srgbClr val="000000"/>
                          </a:solidFill>
                        </a:rPr>
                        <a:t> data parallelism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Solve linear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systems and matrix multiplication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Run simultaneous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experiments with different parameters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Simulation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rgbClr val="000000"/>
                          </a:solidFill>
                        </a:rPr>
                        <a:t>Algorithm animation;</a:t>
                      </a:r>
                      <a:r>
                        <a:rPr lang="en-US" sz="800" baseline="0" dirty="0" smtClean="0">
                          <a:solidFill>
                            <a:srgbClr val="000000"/>
                          </a:solidFill>
                        </a:rPr>
                        <a:t> parameters sweeping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Graph a function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Simulate movements in solar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system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Play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age of empires; </a:t>
                      </a:r>
                      <a:r>
                        <a:rPr lang="en-US" sz="800" baseline="0" dirty="0" err="1" smtClean="0">
                          <a:solidFill>
                            <a:schemeClr val="tx1"/>
                          </a:solidFill>
                        </a:rPr>
                        <a:t>oregon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trail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Re-enact a story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7503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595562"/>
            <a:ext cx="7610476" cy="227121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Abstraction seems to have a central role [Kramer 2007]</a:t>
            </a:r>
          </a:p>
          <a:p>
            <a:pPr lvl="1"/>
            <a:r>
              <a:rPr lang="en-US" dirty="0" smtClean="0"/>
              <a:t>Core of Software Engineering (</a:t>
            </a:r>
            <a:r>
              <a:rPr lang="en-US" dirty="0" err="1" smtClean="0"/>
              <a:t>Ghezzi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Core of Computational Thinking (Wing)</a:t>
            </a:r>
          </a:p>
          <a:p>
            <a:r>
              <a:rPr lang="en-US" dirty="0" smtClean="0"/>
              <a:t>What is abstraction?</a:t>
            </a:r>
          </a:p>
          <a:p>
            <a:pPr lvl="1"/>
            <a:r>
              <a:rPr lang="en-US" dirty="0" smtClean="0"/>
              <a:t>The act of removing from consideration properties of a complex object so as to attend to others [Remove details]</a:t>
            </a:r>
          </a:p>
          <a:p>
            <a:pPr lvl="1"/>
            <a:r>
              <a:rPr lang="en-US" dirty="0" smtClean="0"/>
              <a:t>A general concept formed by extracting common features from specific examples [Identify common core]</a:t>
            </a:r>
          </a:p>
          <a:p>
            <a:r>
              <a:rPr lang="en-US" dirty="0" smtClean="0"/>
              <a:t>A known principle in many domains (e.g., Beck, 1931)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5310" y="4771815"/>
            <a:ext cx="2121044" cy="16974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85208" y="4773067"/>
            <a:ext cx="2537058" cy="1696184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3632080" y="5412805"/>
            <a:ext cx="1151346" cy="43919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987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Abstraction is pervasive in computing</a:t>
            </a:r>
          </a:p>
          <a:p>
            <a:pPr lvl="1"/>
            <a:r>
              <a:rPr lang="en-US" dirty="0" smtClean="0"/>
              <a:t>Removing details is core in software design</a:t>
            </a:r>
          </a:p>
          <a:p>
            <a:pPr lvl="1"/>
            <a:r>
              <a:rPr lang="en-US" dirty="0" smtClean="0"/>
              <a:t>Compiler design builds on abstract syntax and intermediate code</a:t>
            </a:r>
          </a:p>
          <a:p>
            <a:pPr lvl="1"/>
            <a:r>
              <a:rPr lang="en-US" dirty="0" smtClean="0"/>
              <a:t>Generalization is at the core of ADT and OO</a:t>
            </a:r>
          </a:p>
          <a:p>
            <a:pPr lvl="1"/>
            <a:r>
              <a:rPr lang="en-US" dirty="0" smtClean="0"/>
              <a:t>Abstract interpretation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6847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2278076"/>
            <a:ext cx="7799389" cy="427922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Wing (2006, 2010)</a:t>
            </a:r>
          </a:p>
          <a:p>
            <a:pPr lvl="1"/>
            <a:r>
              <a:rPr lang="en-US" dirty="0" smtClean="0"/>
              <a:t>Focuses on Abstraction and Automation</a:t>
            </a:r>
          </a:p>
          <a:p>
            <a:pPr lvl="1"/>
            <a:r>
              <a:rPr lang="en-US" dirty="0" smtClean="0"/>
              <a:t>Abstractions – symbolic, not only numeric</a:t>
            </a:r>
          </a:p>
          <a:p>
            <a:pPr lvl="1"/>
            <a:r>
              <a:rPr lang="en-US" dirty="0" smtClean="0"/>
              <a:t>Richer than mathematical and scientific abstractions</a:t>
            </a:r>
          </a:p>
          <a:p>
            <a:pPr lvl="2"/>
            <a:r>
              <a:rPr lang="en-US" dirty="0" smtClean="0"/>
              <a:t>Do not necessarily have clean and closed form properties (as algebraic abstractions)</a:t>
            </a:r>
          </a:p>
          <a:p>
            <a:pPr lvl="2"/>
            <a:r>
              <a:rPr lang="en-US" dirty="0" smtClean="0"/>
              <a:t>They are meant to operate in real world (e.g., limit cases, possible failures, …)</a:t>
            </a:r>
          </a:p>
          <a:p>
            <a:pPr lvl="1"/>
            <a:r>
              <a:rPr lang="en-US" dirty="0" smtClean="0"/>
              <a:t>Abstractions are layered</a:t>
            </a:r>
          </a:p>
          <a:p>
            <a:pPr lvl="2"/>
            <a:r>
              <a:rPr lang="en-US" dirty="0" smtClean="0"/>
              <a:t>Focus on two layers at the time</a:t>
            </a:r>
          </a:p>
          <a:p>
            <a:pPr lvl="2"/>
            <a:r>
              <a:rPr lang="en-US" dirty="0" smtClean="0"/>
              <a:t>Need to define relationships between layers</a:t>
            </a:r>
          </a:p>
          <a:p>
            <a:pPr lvl="1"/>
            <a:r>
              <a:rPr lang="en-US" dirty="0" smtClean="0"/>
              <a:t>Abstractions, layers, and relationships among layers are viewed as the “mental tools” of computing</a:t>
            </a:r>
          </a:p>
          <a:p>
            <a:pPr lvl="1"/>
            <a:r>
              <a:rPr lang="en-US" dirty="0" smtClean="0"/>
              <a:t>Mental tools are amplified by “Metal” tools</a:t>
            </a:r>
          </a:p>
          <a:p>
            <a:pPr lvl="2"/>
            <a:r>
              <a:rPr lang="en-US" dirty="0" smtClean="0"/>
              <a:t>Automation of abstraction through computing</a:t>
            </a:r>
          </a:p>
          <a:p>
            <a:pPr lvl="2"/>
            <a:r>
              <a:rPr lang="en-US" dirty="0" smtClean="0"/>
              <a:t>“Mechanize” abstractions</a:t>
            </a:r>
          </a:p>
          <a:p>
            <a:pPr lvl="2"/>
            <a:r>
              <a:rPr lang="en-US" dirty="0" smtClean="0"/>
              <a:t>Physical device to interpret abstractions (let it be a computer or a human being)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920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buzzword…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“Computational Thinking” </a:t>
            </a:r>
          </a:p>
          <a:p>
            <a:pPr lvl="1"/>
            <a:r>
              <a:rPr lang="en-US" dirty="0" smtClean="0"/>
              <a:t>The thought processes involved in formulating problems and their solutions so that the solutions are represented in a form that can be effectively carried out by an information processing agent [Wing-</a:t>
            </a:r>
            <a:r>
              <a:rPr lang="en-US" dirty="0" err="1" smtClean="0"/>
              <a:t>Cuny</a:t>
            </a:r>
            <a:r>
              <a:rPr lang="en-US" dirty="0" smtClean="0"/>
              <a:t>-Snyder]</a:t>
            </a:r>
          </a:p>
          <a:p>
            <a:pPr lvl="1"/>
            <a:r>
              <a:rPr lang="en-US" dirty="0" smtClean="0"/>
              <a:t>Express “what they mean” in computable form </a:t>
            </a:r>
          </a:p>
          <a:p>
            <a:pPr lvl="2"/>
            <a:r>
              <a:rPr lang="en-US" dirty="0" smtClean="0"/>
              <a:t>Real or imaginary representation of objects and phenomena</a:t>
            </a:r>
          </a:p>
          <a:p>
            <a:pPr lvl="2"/>
            <a:r>
              <a:rPr lang="en-US" dirty="0" smtClean="0"/>
              <a:t>Use constructs constrained by capabilities of programming languages</a:t>
            </a:r>
          </a:p>
          <a:p>
            <a:pPr marL="6858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8536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we need?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would computational thinking look like in </a:t>
            </a:r>
            <a:r>
              <a:rPr lang="en-US" dirty="0" smtClean="0"/>
              <a:t>the classroom</a:t>
            </a:r>
            <a:r>
              <a:rPr lang="en-US" dirty="0"/>
              <a:t>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are the skills that students would demonstrate?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would a teacher need in order to put </a:t>
            </a:r>
            <a:r>
              <a:rPr lang="en-US" dirty="0" smtClean="0"/>
              <a:t>computational thinking </a:t>
            </a:r>
            <a:r>
              <a:rPr lang="en-US" dirty="0"/>
              <a:t>into practice?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are teachers already doing that could be </a:t>
            </a:r>
            <a:r>
              <a:rPr lang="en-US" dirty="0" smtClean="0"/>
              <a:t>modified and extended?</a:t>
            </a:r>
          </a:p>
          <a:p>
            <a:r>
              <a:rPr lang="en-US" dirty="0" smtClean="0"/>
              <a:t>Need examples and assessment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7332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Several studies aimed at understanding how to understand computing </a:t>
            </a:r>
            <a:r>
              <a:rPr lang="en-US" i="1" dirty="0" smtClean="0"/>
              <a:t>before</a:t>
            </a:r>
            <a:r>
              <a:rPr lang="en-US" dirty="0" smtClean="0"/>
              <a:t> programming</a:t>
            </a:r>
          </a:p>
          <a:p>
            <a:pPr lvl="1"/>
            <a:r>
              <a:rPr lang="en-US" dirty="0" smtClean="0"/>
              <a:t>L. Miller (1981) asked people to describe how to search for employees with certain properties in a sequential file</a:t>
            </a:r>
          </a:p>
          <a:p>
            <a:pPr lvl="2"/>
            <a:r>
              <a:rPr lang="en-US" dirty="0" smtClean="0"/>
              <a:t>Conditionals never with ELSE (explicit negation instead)</a:t>
            </a:r>
          </a:p>
          <a:p>
            <a:pPr lvl="2"/>
            <a:r>
              <a:rPr lang="en-US" dirty="0" smtClean="0"/>
              <a:t>Nobody used the concept of iteration</a:t>
            </a:r>
          </a:p>
          <a:p>
            <a:pPr lvl="1"/>
            <a:r>
              <a:rPr lang="en-US" dirty="0" smtClean="0"/>
              <a:t>Pane (2001) repeated the study (describe Pac Man)</a:t>
            </a:r>
          </a:p>
          <a:p>
            <a:pPr lvl="2"/>
            <a:r>
              <a:rPr lang="en-US" dirty="0" smtClean="0"/>
              <a:t>Same results</a:t>
            </a:r>
          </a:p>
          <a:p>
            <a:pPr lvl="2"/>
            <a:r>
              <a:rPr lang="en-US" dirty="0" smtClean="0"/>
              <a:t>Rarely use of imperative constructs (especially no evidence of OO descriptions)</a:t>
            </a:r>
          </a:p>
          <a:p>
            <a:pPr lvl="2"/>
            <a:r>
              <a:rPr lang="en-US" dirty="0" smtClean="0"/>
              <a:t>Mostly descriptions looking like production rules</a:t>
            </a:r>
          </a:p>
          <a:p>
            <a:pPr lvl="1"/>
            <a:r>
              <a:rPr lang="en-US" dirty="0" smtClean="0"/>
              <a:t>Extensive work on Commonsense Programming (how people with no computing background explain and understand algorithms)</a:t>
            </a:r>
          </a:p>
          <a:p>
            <a:pPr lvl="2"/>
            <a:r>
              <a:rPr lang="en-US" dirty="0" smtClean="0"/>
              <a:t>E.g., difficulty in understanding concurrency is a myth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9166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595562"/>
            <a:ext cx="7610476" cy="38855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Paper, Group, Allan et al.</a:t>
            </a:r>
          </a:p>
          <a:p>
            <a:pPr lvl="1"/>
            <a:r>
              <a:rPr lang="en-US" dirty="0" smtClean="0"/>
              <a:t>Very “technological” view of Computational Thinking</a:t>
            </a:r>
          </a:p>
          <a:p>
            <a:pPr lvl="1"/>
            <a:r>
              <a:rPr lang="en-US" dirty="0" smtClean="0"/>
              <a:t>Use-Modify-Create </a:t>
            </a:r>
            <a:r>
              <a:rPr lang="en-US" b="1" dirty="0" smtClean="0">
                <a:solidFill>
                  <a:srgbClr val="FF0000"/>
                </a:solidFill>
              </a:rPr>
              <a:t>cycle</a:t>
            </a:r>
          </a:p>
          <a:p>
            <a:pPr lvl="2"/>
            <a:r>
              <a:rPr lang="en-US" b="1" dirty="0" smtClean="0"/>
              <a:t>Use:</a:t>
            </a:r>
            <a:r>
              <a:rPr lang="en-US" dirty="0" smtClean="0"/>
              <a:t> learn to use technology (interfaces, tools, existing scripts and software)</a:t>
            </a:r>
          </a:p>
          <a:p>
            <a:pPr lvl="2"/>
            <a:r>
              <a:rPr lang="en-US" b="1" dirty="0" smtClean="0"/>
              <a:t>Modify:</a:t>
            </a:r>
            <a:r>
              <a:rPr lang="en-US" dirty="0" smtClean="0"/>
              <a:t> modify programs/parameters/conditions of the initial technology; understand effects and consequences</a:t>
            </a:r>
          </a:p>
          <a:p>
            <a:pPr lvl="2"/>
            <a:r>
              <a:rPr lang="en-US" b="1" dirty="0" smtClean="0"/>
              <a:t>Create:</a:t>
            </a:r>
            <a:r>
              <a:rPr lang="en-US" dirty="0" smtClean="0"/>
              <a:t> create an original product; apply abstraction and automation</a:t>
            </a:r>
          </a:p>
          <a:p>
            <a:r>
              <a:rPr lang="en-US" dirty="0"/>
              <a:t>How to communicate abstraction to students?</a:t>
            </a:r>
          </a:p>
          <a:p>
            <a:pPr lvl="1"/>
            <a:r>
              <a:rPr lang="en-US" dirty="0"/>
              <a:t>Anecdotal evidence that abstraction skills are promoted by doing and practicing</a:t>
            </a:r>
          </a:p>
          <a:p>
            <a:pPr lvl="2"/>
            <a:r>
              <a:rPr lang="en-US" dirty="0"/>
              <a:t>Mathematics</a:t>
            </a:r>
          </a:p>
          <a:p>
            <a:pPr lvl="2"/>
            <a:r>
              <a:rPr lang="en-US" dirty="0"/>
              <a:t>Engineering models (abstraction of reality)</a:t>
            </a:r>
          </a:p>
          <a:p>
            <a:r>
              <a:rPr lang="en-US" dirty="0" smtClean="0"/>
              <a:t>In both context a use-modify-create approach could be employed</a:t>
            </a:r>
          </a:p>
        </p:txBody>
      </p:sp>
    </p:spTree>
    <p:extLst>
      <p:ext uri="{BB962C8B-B14F-4D97-AF65-F5344CB8AC3E}">
        <p14:creationId xmlns:p14="http://schemas.microsoft.com/office/powerpoint/2010/main" xmlns="" val="1538101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Develop examples of core principles</a:t>
            </a:r>
          </a:p>
          <a:p>
            <a:pPr lvl="1"/>
            <a:r>
              <a:rPr lang="en-US" dirty="0" smtClean="0"/>
              <a:t>Automation:</a:t>
            </a:r>
          </a:p>
          <a:p>
            <a:pPr lvl="2"/>
            <a:r>
              <a:rPr lang="en-US" dirty="0" smtClean="0"/>
              <a:t>Analyze an online retail site and determine which process components can be automated and which ones cannot</a:t>
            </a:r>
          </a:p>
          <a:p>
            <a:pPr lvl="2"/>
            <a:r>
              <a:rPr lang="en-US" dirty="0" smtClean="0"/>
              <a:t>Develop the concept of scripting and apply it to transformation of an image frame into another – applicable to large collections of frames</a:t>
            </a:r>
          </a:p>
          <a:p>
            <a:pPr lvl="1"/>
            <a:r>
              <a:rPr lang="en-US" dirty="0" smtClean="0"/>
              <a:t>Communication:</a:t>
            </a:r>
          </a:p>
          <a:p>
            <a:pPr lvl="2"/>
            <a:r>
              <a:rPr lang="en-US" dirty="0" smtClean="0"/>
              <a:t>Explore the concept of communication protocol as composed of states, messages, and state transitions</a:t>
            </a:r>
          </a:p>
          <a:p>
            <a:pPr lvl="1"/>
            <a:r>
              <a:rPr lang="en-US" dirty="0" smtClean="0"/>
              <a:t>Computation:</a:t>
            </a:r>
          </a:p>
          <a:p>
            <a:pPr lvl="2"/>
            <a:r>
              <a:rPr lang="en-US" dirty="0" smtClean="0"/>
              <a:t>Defining </a:t>
            </a:r>
            <a:r>
              <a:rPr lang="en-US" dirty="0" err="1" smtClean="0"/>
              <a:t>subgoals</a:t>
            </a:r>
            <a:r>
              <a:rPr lang="en-US" dirty="0" smtClean="0"/>
              <a:t>, recursive thinking (e.g., in game playing)</a:t>
            </a:r>
          </a:p>
          <a:p>
            <a:pPr lvl="2"/>
            <a:r>
              <a:rPr lang="en-US" dirty="0" smtClean="0"/>
              <a:t>Understanding hardness of computations (e.g., RSA based on hardness of factoring large numbers)</a:t>
            </a:r>
          </a:p>
          <a:p>
            <a:pPr lvl="2"/>
            <a:r>
              <a:rPr lang="en-US" dirty="0" smtClean="0"/>
              <a:t>Searching and pruning (e.g., game playing)</a:t>
            </a:r>
          </a:p>
          <a:p>
            <a:pPr lvl="2"/>
            <a:r>
              <a:rPr lang="en-US" dirty="0" smtClean="0"/>
              <a:t>Modularization (e.g., description of 3D models)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7072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Coordination</a:t>
            </a:r>
          </a:p>
          <a:p>
            <a:pPr lvl="2"/>
            <a:r>
              <a:rPr lang="en-US" dirty="0" smtClean="0"/>
              <a:t>E.g., game of life or other games involving transitions between states, encouragement towards certain advantageous configurations, discouragement from others</a:t>
            </a:r>
          </a:p>
          <a:p>
            <a:pPr lvl="1"/>
            <a:r>
              <a:rPr lang="en-US" dirty="0" smtClean="0"/>
              <a:t>Design</a:t>
            </a:r>
          </a:p>
          <a:p>
            <a:pPr lvl="2"/>
            <a:r>
              <a:rPr lang="en-US" dirty="0" smtClean="0"/>
              <a:t>Abstracting properties into classes (e.g., graphical objects in an interface)</a:t>
            </a:r>
          </a:p>
          <a:p>
            <a:pPr lvl="2"/>
            <a:r>
              <a:rPr lang="en-US" dirty="0" smtClean="0"/>
              <a:t>Rule based modeling (e.g., rules of a game, action/reaction, commonsense rules)</a:t>
            </a:r>
          </a:p>
          <a:p>
            <a:pPr lvl="2"/>
            <a:r>
              <a:rPr lang="en-US" dirty="0" smtClean="0"/>
              <a:t>Procedural design (e.g., script in a screenplay, 3-act structure, 5-plot points)</a:t>
            </a:r>
          </a:p>
          <a:p>
            <a:pPr lvl="1"/>
            <a:r>
              <a:rPr lang="en-US" dirty="0" smtClean="0"/>
              <a:t>Evaluation</a:t>
            </a:r>
          </a:p>
          <a:p>
            <a:pPr lvl="2"/>
            <a:r>
              <a:rPr lang="en-US" dirty="0" smtClean="0"/>
              <a:t>Visualization of data (e.g., histograms to identify outliers and trends)</a:t>
            </a:r>
          </a:p>
          <a:p>
            <a:pPr lvl="2"/>
            <a:r>
              <a:rPr lang="en-US" dirty="0" smtClean="0"/>
              <a:t>Frequency and other data properties (e.g., breaking the substitution cipher by looking at frequency of characters)</a:t>
            </a:r>
          </a:p>
        </p:txBody>
      </p:sp>
    </p:spTree>
    <p:extLst>
      <p:ext uri="{BB962C8B-B14F-4D97-AF65-F5344CB8AC3E}">
        <p14:creationId xmlns:p14="http://schemas.microsoft.com/office/powerpoint/2010/main" xmlns="" val="2825110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Recollection:</a:t>
            </a:r>
          </a:p>
          <a:p>
            <a:pPr lvl="2"/>
            <a:r>
              <a:rPr lang="en-US" dirty="0" smtClean="0"/>
              <a:t>Trees (e.g., hierarchy within an organization)</a:t>
            </a:r>
          </a:p>
          <a:p>
            <a:pPr lvl="2"/>
            <a:r>
              <a:rPr lang="en-US" dirty="0" smtClean="0"/>
              <a:t>Indexing (e.g., give absolute vs. relative driving directions)</a:t>
            </a:r>
          </a:p>
          <a:p>
            <a:pPr lvl="2"/>
            <a:r>
              <a:rPr lang="en-US" dirty="0" smtClean="0"/>
              <a:t>Tables</a:t>
            </a:r>
            <a:r>
              <a:rPr lang="en-US" smtClean="0"/>
              <a:t>, caching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322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Wing (2010): core questions</a:t>
            </a:r>
          </a:p>
          <a:p>
            <a:pPr lvl="1"/>
            <a:r>
              <a:rPr lang="en-US" dirty="0" smtClean="0"/>
              <a:t>What are the elemental concepts of computational thinking?</a:t>
            </a:r>
          </a:p>
          <a:p>
            <a:pPr lvl="2"/>
            <a:r>
              <a:rPr lang="en-US" dirty="0" smtClean="0"/>
              <a:t>Belief that some of these elements are innate to cognition as numbers for mathematics</a:t>
            </a:r>
          </a:p>
          <a:p>
            <a:pPr lvl="3"/>
            <a:r>
              <a:rPr lang="en-US" dirty="0" smtClean="0"/>
              <a:t>Vision is parallel</a:t>
            </a:r>
          </a:p>
          <a:p>
            <a:pPr lvl="3"/>
            <a:r>
              <a:rPr lang="en-US" dirty="0" smtClean="0"/>
              <a:t>Infinity and recursion are natural part of language</a:t>
            </a:r>
          </a:p>
          <a:p>
            <a:pPr lvl="1"/>
            <a:r>
              <a:rPr lang="en-US" dirty="0" smtClean="0"/>
              <a:t>What is the proper ordering of these concepts?</a:t>
            </a:r>
          </a:p>
          <a:p>
            <a:pPr lvl="2"/>
            <a:r>
              <a:rPr lang="en-US" dirty="0" smtClean="0"/>
              <a:t>Capture progression of computational learning</a:t>
            </a:r>
          </a:p>
          <a:p>
            <a:pPr lvl="1"/>
            <a:r>
              <a:rPr lang="en-US" dirty="0" smtClean="0"/>
              <a:t>How to integrate the teaching of the concepts with the tools?</a:t>
            </a:r>
          </a:p>
          <a:p>
            <a:pPr lvl="2"/>
            <a:r>
              <a:rPr lang="en-US" dirty="0" smtClean="0"/>
              <a:t>Pros: it makes concepts come alive, reinforce concepts</a:t>
            </a:r>
          </a:p>
          <a:p>
            <a:pPr lvl="2"/>
            <a:r>
              <a:rPr lang="en-US" dirty="0" smtClean="0"/>
              <a:t>Cons: tools are secondary to concept; they introduce heavy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2292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168178"/>
            <a:ext cx="7610476" cy="131195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Additional teaching models:</a:t>
            </a:r>
          </a:p>
          <a:p>
            <a:pPr lvl="1"/>
            <a:r>
              <a:rPr lang="en-US" dirty="0" smtClean="0"/>
              <a:t>Tuskegee: Computational Thinking for life sciences</a:t>
            </a:r>
          </a:p>
          <a:p>
            <a:pPr lvl="2"/>
            <a:r>
              <a:rPr lang="en-US" dirty="0" smtClean="0"/>
              <a:t>Survey shows that life science students are </a:t>
            </a:r>
            <a:endParaRPr lang="en-US" dirty="0"/>
          </a:p>
          <a:p>
            <a:pPr lvl="3"/>
            <a:r>
              <a:rPr lang="en-US" dirty="0" smtClean="0"/>
              <a:t>Intimidated by one-on-one interaction with computers</a:t>
            </a:r>
          </a:p>
          <a:p>
            <a:pPr lvl="3"/>
            <a:r>
              <a:rPr lang="en-US" dirty="0" smtClean="0"/>
              <a:t>Weak in quantitative skills</a:t>
            </a:r>
          </a:p>
          <a:p>
            <a:pPr lvl="2"/>
            <a:r>
              <a:rPr lang="en-US" dirty="0" smtClean="0"/>
              <a:t>Target biology – map computational thinking to bioinformatics concepts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3597233"/>
              </p:ext>
            </p:extLst>
          </p:nvPr>
        </p:nvGraphicFramePr>
        <p:xfrm>
          <a:off x="1389664" y="3558347"/>
          <a:ext cx="609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750946"/>
                <a:gridCol w="208280"/>
                <a:gridCol w="1330477"/>
                <a:gridCol w="1587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Comp. Think. Skill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Bioinformatics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rgbClr val="E076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Comp. Think. Skill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Bioinformatics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Abstraction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err="1" smtClean="0"/>
                        <a:t>Newick</a:t>
                      </a:r>
                      <a:r>
                        <a:rPr lang="en-US" sz="800" dirty="0" smtClean="0"/>
                        <a:t> trees; graph representation of gene networks;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solidFill>
                      <a:srgbClr val="E0760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Iteration, recursion, backtracking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Pairwise alignment; multiple</a:t>
                      </a:r>
                      <a:r>
                        <a:rPr lang="en-US" sz="800" baseline="0" dirty="0" smtClean="0"/>
                        <a:t> sequence alignment; gene networks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Search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Motif</a:t>
                      </a:r>
                      <a:r>
                        <a:rPr lang="en-US" sz="800" baseline="0" dirty="0" smtClean="0"/>
                        <a:t> discovery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solidFill>
                      <a:srgbClr val="E0760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Greedy methods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Neighbor-joining in phylogeny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err="1" smtClean="0"/>
                        <a:t>Modularazion</a:t>
                      </a:r>
                      <a:r>
                        <a:rPr lang="en-US" sz="800" dirty="0" smtClean="0"/>
                        <a:t>, divide and conquer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MSA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solidFill>
                      <a:srgbClr val="E0760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Probabilistic models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Position</a:t>
                      </a:r>
                      <a:r>
                        <a:rPr lang="en-US" sz="800" baseline="0" dirty="0" smtClean="0"/>
                        <a:t> specific matrices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Complexity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Database search and BLAST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solidFill>
                      <a:srgbClr val="E0760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Permutation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Bootstrap of sequence for alignment 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Assessment and error correction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Profile drift in BLAST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solidFill>
                      <a:srgbClr val="E0760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Graphics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Structure visualization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Optimization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Tertiary structure </a:t>
                      </a:r>
                      <a:r>
                        <a:rPr lang="en-US" sz="800" dirty="0" err="1" smtClean="0"/>
                        <a:t>prediciton</a:t>
                      </a:r>
                      <a:r>
                        <a:rPr lang="en-US" sz="800" dirty="0" smtClean="0"/>
                        <a:t> of proteins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solidFill>
                      <a:srgbClr val="E0760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Simulation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Mutation in genes</a:t>
                      </a:r>
                      <a:r>
                        <a:rPr lang="en-US" sz="800" baseline="0" dirty="0" smtClean="0"/>
                        <a:t> and genetic distance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Prevention of worst-case scenarios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Long branch</a:t>
                      </a:r>
                      <a:r>
                        <a:rPr lang="en-US" sz="800" baseline="0" dirty="0" smtClean="0"/>
                        <a:t> attraction in phylogenetic tree construction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solidFill>
                      <a:srgbClr val="E0760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Clustering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Phylogeny; gene</a:t>
                      </a:r>
                      <a:r>
                        <a:rPr lang="en-US" sz="800" baseline="0" dirty="0" smtClean="0"/>
                        <a:t> expression profiling</a:t>
                      </a:r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1924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Some additional controversial thoughts</a:t>
            </a:r>
          </a:p>
          <a:p>
            <a:r>
              <a:rPr lang="en-US" dirty="0" smtClean="0"/>
              <a:t>What is the link between CT and programming?</a:t>
            </a:r>
          </a:p>
          <a:p>
            <a:pPr lvl="1"/>
            <a:r>
              <a:rPr lang="en-US" dirty="0" smtClean="0"/>
              <a:t>Note: we want CT at par with reading, writing, arithmetic</a:t>
            </a:r>
          </a:p>
          <a:p>
            <a:pPr lvl="1"/>
            <a:r>
              <a:rPr lang="en-US" dirty="0" smtClean="0"/>
              <a:t>Writing does not imply creative writing</a:t>
            </a:r>
          </a:p>
          <a:p>
            <a:pPr lvl="1"/>
            <a:r>
              <a:rPr lang="en-US" dirty="0" smtClean="0"/>
              <a:t>Arithmetic does not imply proof construction</a:t>
            </a:r>
          </a:p>
          <a:p>
            <a:pPr lvl="1"/>
            <a:r>
              <a:rPr lang="en-US" dirty="0" smtClean="0"/>
              <a:t>Similarly, CT does not imply programming</a:t>
            </a:r>
          </a:p>
          <a:p>
            <a:pPr lvl="1"/>
            <a:r>
              <a:rPr lang="en-US" dirty="0" smtClean="0"/>
              <a:t>Programming should come after CT and gradually</a:t>
            </a:r>
          </a:p>
          <a:p>
            <a:r>
              <a:rPr lang="en-US" dirty="0" smtClean="0"/>
              <a:t>Separate CT from programming</a:t>
            </a:r>
          </a:p>
          <a:p>
            <a:pPr lvl="1"/>
            <a:r>
              <a:rPr lang="en-US" dirty="0" smtClean="0"/>
              <a:t>Need to be able to think about computational processes and not their manifestation in concrete programming languages</a:t>
            </a:r>
          </a:p>
          <a:p>
            <a:pPr lvl="2"/>
            <a:r>
              <a:rPr lang="en-US" dirty="0" smtClean="0"/>
              <a:t>Understand basic flow of control and algorithmic notions</a:t>
            </a:r>
          </a:p>
          <a:p>
            <a:pPr lvl="2"/>
            <a:r>
              <a:rPr lang="en-US" dirty="0" smtClean="0"/>
              <a:t>Abstraction and representation of information</a:t>
            </a:r>
          </a:p>
          <a:p>
            <a:pPr lvl="2"/>
            <a:r>
              <a:rPr lang="en-US" dirty="0" smtClean="0"/>
              <a:t>Evaluation of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6860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Need a Computational Thinking Language (CTL)</a:t>
            </a:r>
          </a:p>
          <a:p>
            <a:r>
              <a:rPr lang="en-US" dirty="0" smtClean="0"/>
              <a:t>Some CTL ideas</a:t>
            </a:r>
          </a:p>
          <a:p>
            <a:pPr lvl="1"/>
            <a:r>
              <a:rPr lang="en-US" b="1" dirty="0" smtClean="0"/>
              <a:t>Vocabularies</a:t>
            </a:r>
          </a:p>
          <a:p>
            <a:pPr lvl="2"/>
            <a:r>
              <a:rPr lang="en-US" dirty="0" smtClean="0"/>
              <a:t>Description of multiplication as a sequence of additions allow us to talk of </a:t>
            </a:r>
            <a:r>
              <a:rPr lang="en-US" i="1" dirty="0" smtClean="0"/>
              <a:t>iteration</a:t>
            </a:r>
            <a:r>
              <a:rPr lang="en-US" dirty="0" smtClean="0"/>
              <a:t> and </a:t>
            </a:r>
            <a:r>
              <a:rPr lang="en-US" i="1" dirty="0" smtClean="0"/>
              <a:t>efficiency</a:t>
            </a:r>
            <a:r>
              <a:rPr lang="en-US" dirty="0" smtClean="0"/>
              <a:t> (e.g., swap order of operands)</a:t>
            </a:r>
          </a:p>
          <a:p>
            <a:pPr lvl="2"/>
            <a:r>
              <a:rPr lang="en-US" dirty="0" smtClean="0"/>
              <a:t>Reading comprehension: Consider four sentences</a:t>
            </a:r>
          </a:p>
          <a:p>
            <a:pPr lvl="3"/>
            <a:r>
              <a:rPr lang="en-US" dirty="0" smtClean="0"/>
              <a:t>I don’t want pizza for a long time</a:t>
            </a:r>
          </a:p>
          <a:p>
            <a:pPr lvl="3"/>
            <a:r>
              <a:rPr lang="en-US" dirty="0" smtClean="0"/>
              <a:t>I ate ten pieces of pizza</a:t>
            </a:r>
          </a:p>
          <a:p>
            <a:pPr lvl="3"/>
            <a:r>
              <a:rPr lang="en-US" dirty="0" smtClean="0"/>
              <a:t>Later that night I felt sick</a:t>
            </a:r>
          </a:p>
          <a:p>
            <a:pPr lvl="3"/>
            <a:r>
              <a:rPr lang="en-US" dirty="0" smtClean="0"/>
              <a:t>I felt very full</a:t>
            </a:r>
          </a:p>
          <a:p>
            <a:pPr lvl="2"/>
            <a:r>
              <a:rPr lang="en-US" dirty="0" smtClean="0"/>
              <a:t>What is the correct order? Talk of </a:t>
            </a:r>
            <a:r>
              <a:rPr lang="en-US" i="1" dirty="0" smtClean="0"/>
              <a:t>search space</a:t>
            </a:r>
            <a:r>
              <a:rPr lang="en-US" dirty="0" smtClean="0"/>
              <a:t> and talk of </a:t>
            </a:r>
            <a:r>
              <a:rPr lang="en-US" i="1" dirty="0" smtClean="0"/>
              <a:t>divide and conquer</a:t>
            </a:r>
            <a:r>
              <a:rPr lang="en-US" dirty="0" smtClean="0"/>
              <a:t> (remove infeasible subsequences)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5652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motivations for Computational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Alan Perlis (1962) stated that everyone should learn to program as part of liberal education</a:t>
            </a:r>
          </a:p>
          <a:p>
            <a:pPr lvl="1"/>
            <a:r>
              <a:rPr lang="en-US" dirty="0" smtClean="0"/>
              <a:t>Programming seen as an exploratory process</a:t>
            </a:r>
          </a:p>
          <a:p>
            <a:pPr lvl="1"/>
            <a:r>
              <a:rPr lang="en-US" dirty="0" smtClean="0"/>
              <a:t>Students recasting a variety of topics as computations</a:t>
            </a:r>
          </a:p>
          <a:p>
            <a:r>
              <a:rPr lang="en-US" dirty="0" smtClean="0"/>
              <a:t>Wing (2006) reinvigorated the discussion</a:t>
            </a:r>
          </a:p>
          <a:p>
            <a:pPr lvl="1"/>
            <a:r>
              <a:rPr lang="en-US" dirty="0" smtClean="0"/>
              <a:t>Computational thinking as a new form of analytical thinking</a:t>
            </a:r>
          </a:p>
          <a:p>
            <a:pPr lvl="1"/>
            <a:r>
              <a:rPr lang="en-US" dirty="0" smtClean="0"/>
              <a:t>Shares with mathematics the generality in problem solving</a:t>
            </a:r>
          </a:p>
          <a:p>
            <a:pPr lvl="1"/>
            <a:r>
              <a:rPr lang="en-US" dirty="0" smtClean="0"/>
              <a:t>Shares with engineering the design and evaluation of complex systems operating in the real world</a:t>
            </a:r>
          </a:p>
          <a:p>
            <a:pPr lvl="1"/>
            <a:r>
              <a:rPr lang="en-US" dirty="0" smtClean="0"/>
              <a:t>Shares with science the general way to approach understanding human behavior and intelligence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48134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en-US" dirty="0" smtClean="0"/>
              <a:t>Notation:</a:t>
            </a:r>
          </a:p>
          <a:p>
            <a:pPr lvl="2"/>
            <a:r>
              <a:rPr lang="en-US" dirty="0" smtClean="0"/>
              <a:t>Compute square root </a:t>
            </a:r>
          </a:p>
          <a:p>
            <a:pPr lvl="2"/>
            <a:r>
              <a:rPr lang="en-US" dirty="0" smtClean="0"/>
              <a:t>Estimate-Divide-Average: guess g, check, divide g by n and average with g to produce next guess</a:t>
            </a:r>
          </a:p>
          <a:p>
            <a:pPr lvl="2"/>
            <a:r>
              <a:rPr lang="en-US" dirty="0" smtClean="0"/>
              <a:t>N=60: 2 =&gt; 16 =&gt; 9.875 =&gt; 7.975 =&gt; 7.749 =&gt; 7.746</a:t>
            </a:r>
          </a:p>
          <a:p>
            <a:pPr lvl="2"/>
            <a:r>
              <a:rPr lang="en-US" dirty="0" smtClean="0"/>
              <a:t>=&gt; is an abstraction (of f(g) = (g/60+g)/2</a:t>
            </a:r>
          </a:p>
          <a:p>
            <a:pPr lvl="2"/>
            <a:r>
              <a:rPr lang="en-US" dirty="0" smtClean="0"/>
              <a:t>Talk of efficiency (compare with f(g) = g+0.1)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Decomposing a sentence in its grammatical components </a:t>
            </a:r>
          </a:p>
          <a:p>
            <a:pPr lvl="3"/>
            <a:r>
              <a:rPr lang="en-US" dirty="0" smtClean="0"/>
              <a:t>Talk of recursion and non-determinism</a:t>
            </a:r>
          </a:p>
          <a:p>
            <a:pPr lvl="2"/>
            <a:r>
              <a:rPr lang="en-US" dirty="0" smtClean="0"/>
              <a:t>Physics classes</a:t>
            </a:r>
          </a:p>
          <a:p>
            <a:pPr lvl="3"/>
            <a:r>
              <a:rPr lang="en-US" dirty="0" smtClean="0"/>
              <a:t>a=</a:t>
            </a:r>
            <a:r>
              <a:rPr lang="en-US" dirty="0" err="1" smtClean="0"/>
              <a:t>Δv</a:t>
            </a:r>
            <a:r>
              <a:rPr lang="en-US" dirty="0" smtClean="0"/>
              <a:t>/</a:t>
            </a:r>
            <a:r>
              <a:rPr lang="en-US" dirty="0" err="1" smtClean="0"/>
              <a:t>Δt</a:t>
            </a:r>
            <a:r>
              <a:rPr lang="en-US" dirty="0" smtClean="0"/>
              <a:t> can be seen as an abstraction of f(v,v’,</a:t>
            </a:r>
            <a:r>
              <a:rPr lang="en-US" dirty="0" err="1" smtClean="0"/>
              <a:t>t,t</a:t>
            </a:r>
            <a:r>
              <a:rPr lang="en-US" dirty="0" smtClean="0"/>
              <a:t>’) = (v’-v)/(t’-t)</a:t>
            </a:r>
          </a:p>
          <a:p>
            <a:pPr lvl="3"/>
            <a:r>
              <a:rPr lang="en-US" dirty="0" smtClean="0"/>
              <a:t>Abstraction can be used in other physical laws (F=ma)</a:t>
            </a:r>
          </a:p>
          <a:p>
            <a:pPr lvl="3"/>
            <a:endParaRPr lang="en-US" dirty="0"/>
          </a:p>
          <a:p>
            <a:pPr lvl="2"/>
            <a:r>
              <a:rPr lang="en-US" dirty="0" smtClean="0"/>
              <a:t>Group projects</a:t>
            </a:r>
          </a:p>
          <a:p>
            <a:pPr lvl="3"/>
            <a:r>
              <a:rPr lang="en-US" dirty="0" smtClean="0"/>
              <a:t>Different groups conduct different tasks (encapsulation, concurrency)</a:t>
            </a:r>
          </a:p>
          <a:p>
            <a:pPr lvl="3"/>
            <a:r>
              <a:rPr lang="en-US" dirty="0" smtClean="0"/>
              <a:t>Cooperate in final report development (locking, </a:t>
            </a:r>
            <a:r>
              <a:rPr lang="en-US" smtClean="0"/>
              <a:t>message passing)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5680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Some additional desiderata</a:t>
            </a:r>
          </a:p>
          <a:p>
            <a:pPr lvl="1"/>
            <a:r>
              <a:rPr lang="en-US" dirty="0" smtClean="0"/>
              <a:t>Students should master concepts to the level of transfer to other disciplines</a:t>
            </a:r>
          </a:p>
          <a:p>
            <a:pPr lvl="1"/>
            <a:r>
              <a:rPr lang="en-US" dirty="0" smtClean="0"/>
              <a:t>Recognize core concepts </a:t>
            </a:r>
          </a:p>
          <a:p>
            <a:r>
              <a:rPr lang="en-US" dirty="0" smtClean="0"/>
              <a:t>Some teams have recognized the importance of computational thinking patterns</a:t>
            </a:r>
          </a:p>
          <a:p>
            <a:pPr lvl="1"/>
            <a:r>
              <a:rPr lang="en-US" dirty="0" smtClean="0"/>
              <a:t>Recognized in some applications; general </a:t>
            </a:r>
          </a:p>
          <a:p>
            <a:pPr lvl="1"/>
            <a:r>
              <a:rPr lang="en-US" dirty="0" smtClean="0"/>
              <a:t>For example (from a course on CT in game design)</a:t>
            </a:r>
          </a:p>
          <a:p>
            <a:pPr lvl="2"/>
            <a:r>
              <a:rPr lang="en-US" dirty="0" smtClean="0"/>
              <a:t>Generation/Absorption: create and remove agents depending on conditions</a:t>
            </a:r>
          </a:p>
          <a:p>
            <a:pPr lvl="2"/>
            <a:r>
              <a:rPr lang="en-US" dirty="0" smtClean="0"/>
              <a:t>Collision: interaction among two simulated physical agents</a:t>
            </a:r>
          </a:p>
          <a:p>
            <a:pPr lvl="2"/>
            <a:r>
              <a:rPr lang="en-US" dirty="0" smtClean="0"/>
              <a:t>Transportation: one agent carrying another agent</a:t>
            </a:r>
          </a:p>
          <a:p>
            <a:pPr lvl="2"/>
            <a:r>
              <a:rPr lang="en-US" dirty="0" smtClean="0"/>
              <a:t>Hill Climbing: agent following promising directions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4954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Important also to convey the “Metal” of computing</a:t>
            </a:r>
          </a:p>
          <a:p>
            <a:pPr lvl="1"/>
            <a:r>
              <a:rPr lang="en-US" dirty="0" smtClean="0"/>
              <a:t>Reduce as much as possible interference by syntax and details</a:t>
            </a:r>
          </a:p>
          <a:p>
            <a:pPr lvl="1"/>
            <a:r>
              <a:rPr lang="en-US" dirty="0" smtClean="0"/>
              <a:t>Several tools</a:t>
            </a:r>
          </a:p>
          <a:p>
            <a:pPr lvl="2"/>
            <a:r>
              <a:rPr lang="en-US" dirty="0" smtClean="0"/>
              <a:t>Scratch: visual programming language to build interactive stories and animations</a:t>
            </a:r>
          </a:p>
          <a:p>
            <a:pPr lvl="2"/>
            <a:r>
              <a:rPr lang="en-US" dirty="0" smtClean="0"/>
              <a:t>Storytelling Alice: visual </a:t>
            </a:r>
            <a:br>
              <a:rPr lang="en-US" dirty="0" smtClean="0"/>
            </a:br>
            <a:r>
              <a:rPr lang="en-US" dirty="0" smtClean="0"/>
              <a:t>programming language for building</a:t>
            </a:r>
            <a:br>
              <a:rPr lang="en-US" dirty="0" smtClean="0"/>
            </a:br>
            <a:r>
              <a:rPr lang="en-US" dirty="0" smtClean="0"/>
              <a:t>animated stories</a:t>
            </a:r>
          </a:p>
          <a:p>
            <a:pPr lvl="2"/>
            <a:r>
              <a:rPr lang="en-US" dirty="0"/>
              <a:t>Alice: </a:t>
            </a:r>
            <a:r>
              <a:rPr lang="en-US" dirty="0" smtClean="0"/>
              <a:t>3D </a:t>
            </a:r>
            <a:r>
              <a:rPr lang="en-US" dirty="0"/>
              <a:t>programming environment </a:t>
            </a:r>
            <a:r>
              <a:rPr lang="en-US" dirty="0" smtClean="0"/>
              <a:t>to </a:t>
            </a:r>
            <a:r>
              <a:rPr lang="en-US" dirty="0"/>
              <a:t>create an animation for telling a story, playing an interactive game, or a video to share on the web. </a:t>
            </a:r>
            <a:endParaRPr lang="en-US" dirty="0" smtClean="0"/>
          </a:p>
          <a:p>
            <a:pPr lvl="2"/>
            <a:r>
              <a:rPr lang="en-US" dirty="0" smtClean="0"/>
              <a:t>RAPTOR: flow-chart based programming language</a:t>
            </a:r>
          </a:p>
          <a:p>
            <a:pPr lvl="2"/>
            <a:r>
              <a:rPr lang="en-US" dirty="0" err="1" smtClean="0"/>
              <a:t>AgentSheets</a:t>
            </a:r>
            <a:r>
              <a:rPr lang="en-US" dirty="0" smtClean="0"/>
              <a:t>: Graphical tool to build agent-based simulations and games</a:t>
            </a:r>
          </a:p>
          <a:p>
            <a:pPr lvl="2"/>
            <a:endParaRPr lang="en-US" dirty="0"/>
          </a:p>
        </p:txBody>
      </p:sp>
      <p:pic>
        <p:nvPicPr>
          <p:cNvPr id="4" name="Picture 3" descr="logo2modif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64066" y="3866219"/>
            <a:ext cx="2545714" cy="7714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329" y="4500881"/>
            <a:ext cx="1200078" cy="176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28904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Initiative: </a:t>
            </a:r>
          </a:p>
          <a:p>
            <a:pPr lvl="1"/>
            <a:r>
              <a:rPr lang="en-US" dirty="0" smtClean="0"/>
              <a:t>Strong critics of AP CS courses</a:t>
            </a:r>
          </a:p>
          <a:p>
            <a:pPr lvl="1"/>
            <a:r>
              <a:rPr lang="en-US" dirty="0" smtClean="0"/>
              <a:t>AP CS Principles initiative</a:t>
            </a:r>
          </a:p>
          <a:p>
            <a:pPr lvl="1"/>
            <a:r>
              <a:rPr lang="en-US" dirty="0" smtClean="0"/>
              <a:t>Emphasize computational thinking</a:t>
            </a:r>
          </a:p>
          <a:p>
            <a:pPr lvl="1"/>
            <a:r>
              <a:rPr lang="en-US" dirty="0" smtClean="0"/>
              <a:t>General Ideas</a:t>
            </a:r>
          </a:p>
          <a:p>
            <a:pPr lvl="2"/>
            <a:r>
              <a:rPr lang="en-US" dirty="0" smtClean="0"/>
              <a:t>Central </a:t>
            </a:r>
            <a:r>
              <a:rPr lang="en-US" dirty="0"/>
              <a:t>ideas of </a:t>
            </a:r>
            <a:r>
              <a:rPr lang="en-US" dirty="0" smtClean="0"/>
              <a:t>computing</a:t>
            </a:r>
          </a:p>
          <a:p>
            <a:pPr lvl="2"/>
            <a:r>
              <a:rPr lang="en-US" dirty="0" smtClean="0"/>
              <a:t>Show how computing changed the world</a:t>
            </a:r>
          </a:p>
          <a:p>
            <a:pPr lvl="2"/>
            <a:r>
              <a:rPr lang="en-US" dirty="0" smtClean="0"/>
              <a:t>Focus on creativity</a:t>
            </a:r>
          </a:p>
          <a:p>
            <a:pPr lvl="2"/>
            <a:r>
              <a:rPr lang="en-US" dirty="0" smtClean="0"/>
              <a:t>Don’t focus on one tool/language – introduce tools/languages as needed (and limited to) by specific ideas</a:t>
            </a:r>
          </a:p>
          <a:p>
            <a:pPr lvl="2"/>
            <a:r>
              <a:rPr lang="en-US" dirty="0" smtClean="0"/>
              <a:t>Focus on people and society (not on technology)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76219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Core principles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Connecting Computing: </a:t>
            </a:r>
            <a:r>
              <a:rPr lang="en-US" dirty="0" smtClean="0"/>
              <a:t>link computing to effect on society,</a:t>
            </a:r>
            <a:r>
              <a:rPr lang="en-US" dirty="0"/>
              <a:t> </a:t>
            </a:r>
            <a:r>
              <a:rPr lang="en-US" dirty="0" smtClean="0"/>
              <a:t>people, innovation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Developing Artifacts: </a:t>
            </a:r>
            <a:r>
              <a:rPr lang="en-US" dirty="0" smtClean="0"/>
              <a:t>develop computational artifacts to solve interesting problems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Abstracting: </a:t>
            </a:r>
            <a:r>
              <a:rPr lang="en-US" dirty="0" smtClean="0"/>
              <a:t>apply abstraction at different levels; build models of physical and artificial phenomena; perform predictions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Analyze Problems and Artifacts: </a:t>
            </a:r>
            <a:r>
              <a:rPr lang="en-US" dirty="0" smtClean="0"/>
              <a:t>evaluate artifacts (mathematical results, aesthetic, pragmatic); evaluate against reality and against other artifacts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Communicating:</a:t>
            </a:r>
            <a:r>
              <a:rPr lang="en-US" dirty="0" smtClean="0"/>
              <a:t> ability to discuss and present design and artifacts; written, oral, graphical, etc.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Working in teams: </a:t>
            </a:r>
            <a:r>
              <a:rPr lang="en-US" dirty="0" smtClean="0"/>
              <a:t>effective teamwork; understand roles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6319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how to teach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Big Ideas: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3366FF"/>
                </a:solidFill>
              </a:rPr>
              <a:t>Computing is creative activity </a:t>
            </a:r>
            <a:r>
              <a:rPr lang="en-US" dirty="0" smtClean="0"/>
              <a:t>(creativity necessary to build artifacts; artifacts allow creation of new knowledge)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3366FF"/>
                </a:solidFill>
              </a:rPr>
              <a:t>Abstraction reduces details to facilitate focusing on relevant concepts </a:t>
            </a:r>
            <a:r>
              <a:rPr lang="en-US" dirty="0" smtClean="0"/>
              <a:t>(abstraction is pervasive; show examples in real world, to manage complexity and communicate; layered)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3366FF"/>
                </a:solidFill>
              </a:rPr>
              <a:t>From Data to Knowledge </a:t>
            </a:r>
            <a:r>
              <a:rPr lang="en-US" dirty="0" smtClean="0"/>
              <a:t>(computing enables synthesis of knowledge from data; computers to translate, visualize, process)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3366FF"/>
                </a:solidFill>
              </a:rPr>
              <a:t>Algorithms express solutions to problems </a:t>
            </a:r>
            <a:r>
              <a:rPr lang="en-US" dirty="0" smtClean="0"/>
              <a:t>(design; implement; analyze)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3366FF"/>
                </a:solidFill>
              </a:rPr>
              <a:t>Programming enables problem solving </a:t>
            </a:r>
            <a:r>
              <a:rPr lang="en-US" dirty="0" smtClean="0"/>
              <a:t>(programming as building software and as producing results; focus also on the results, such as music, images, etc.)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3366FF"/>
                </a:solidFill>
              </a:rPr>
              <a:t>The Internet is pervasive </a:t>
            </a:r>
            <a:r>
              <a:rPr lang="en-US" dirty="0" smtClean="0"/>
              <a:t>(foundations of internet, networks, security)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3366FF"/>
                </a:solidFill>
              </a:rPr>
              <a:t>Computing has global impact </a:t>
            </a:r>
            <a:r>
              <a:rPr lang="en-US" dirty="0" smtClean="0"/>
              <a:t>(impact on all disciplines; connecting people; consider also the harmful effects)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98409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Applications of Computational Thinking: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 studies</a:t>
            </a:r>
          </a:p>
          <a:p>
            <a:pPr lvl="1"/>
            <a:r>
              <a:rPr lang="en-US" dirty="0" smtClean="0"/>
              <a:t>Learn to create an abstraction of a domain (e.g., a park, a city)</a:t>
            </a:r>
          </a:p>
          <a:p>
            <a:pPr lvl="1"/>
            <a:r>
              <a:rPr lang="en-US" dirty="0" smtClean="0"/>
              <a:t>Sample data about trees (species, numbers, etc.) and about pollution</a:t>
            </a:r>
          </a:p>
          <a:p>
            <a:pPr lvl="1"/>
            <a:r>
              <a:rPr lang="en-US" dirty="0" smtClean="0"/>
              <a:t>Develop maps and data tables</a:t>
            </a:r>
          </a:p>
          <a:p>
            <a:pPr lvl="1"/>
            <a:r>
              <a:rPr lang="en-US" dirty="0" smtClean="0"/>
              <a:t>Develop models mapping trees to presence of pollution</a:t>
            </a:r>
          </a:p>
          <a:p>
            <a:pPr lvl="1"/>
            <a:r>
              <a:rPr lang="en-US" dirty="0" smtClean="0"/>
              <a:t>Use to model for prediction (e.g., impact on pollution by removing a park in an area of the city)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97638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GUTS (Growing Up Thinking Scientifically)</a:t>
            </a:r>
          </a:p>
          <a:p>
            <a:pPr lvl="1"/>
            <a:r>
              <a:rPr lang="en-US" dirty="0" smtClean="0"/>
              <a:t>Agent-based models (in </a:t>
            </a:r>
            <a:r>
              <a:rPr lang="en-US" dirty="0" err="1" smtClean="0"/>
              <a:t>StarLOGO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Describe interactions and simulate evolution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838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Pervasive Nature of Computational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595562"/>
            <a:ext cx="7610476" cy="396174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Computational thinking is influencing research in nearly all disciplines, both in the </a:t>
            </a:r>
            <a:r>
              <a:rPr lang="en-US" dirty="0" smtClean="0"/>
              <a:t>sciences and </a:t>
            </a:r>
            <a:r>
              <a:rPr lang="en-US" dirty="0"/>
              <a:t>the </a:t>
            </a:r>
            <a:r>
              <a:rPr lang="en-US" dirty="0" smtClean="0"/>
              <a:t>humanities.</a:t>
            </a:r>
          </a:p>
          <a:p>
            <a:r>
              <a:rPr lang="en-US" dirty="0" smtClean="0"/>
              <a:t>Researchers </a:t>
            </a:r>
            <a:r>
              <a:rPr lang="en-US" dirty="0"/>
              <a:t>are using computational metaphors to enrich theories as </a:t>
            </a:r>
            <a:r>
              <a:rPr lang="en-US" dirty="0" smtClean="0"/>
              <a:t>diverse as </a:t>
            </a:r>
            <a:r>
              <a:rPr lang="en-US" dirty="0" err="1"/>
              <a:t>protoeomics</a:t>
            </a:r>
            <a:r>
              <a:rPr lang="en-US" dirty="0"/>
              <a:t> and the mind-body problem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 just using tools</a:t>
            </a:r>
          </a:p>
          <a:p>
            <a:pPr lvl="1"/>
            <a:r>
              <a:rPr lang="en-US" dirty="0" smtClean="0"/>
              <a:t>New way of representing hypothesis and theories</a:t>
            </a:r>
          </a:p>
          <a:p>
            <a:pPr lvl="1"/>
            <a:r>
              <a:rPr lang="en-US" dirty="0" smtClean="0"/>
              <a:t>New way to “think”</a:t>
            </a:r>
          </a:p>
          <a:p>
            <a:r>
              <a:rPr lang="en-US" dirty="0" smtClean="0"/>
              <a:t>New kinds of questions; new kinds of answers</a:t>
            </a:r>
          </a:p>
          <a:p>
            <a:pPr lvl="1"/>
            <a:r>
              <a:rPr lang="en-US" dirty="0" smtClean="0"/>
              <a:t>E-science: scientific question require looking at very large data sets, distributed. Changed the way science is presented </a:t>
            </a:r>
          </a:p>
          <a:p>
            <a:pPr lvl="2"/>
            <a:r>
              <a:rPr lang="en-US" dirty="0" smtClean="0"/>
              <a:t>E.g., in geology, computational models moved from traditional linear narrative to more complex branching models</a:t>
            </a:r>
          </a:p>
          <a:p>
            <a:pPr lvl="1"/>
            <a:r>
              <a:rPr lang="en-US" dirty="0" smtClean="0"/>
              <a:t>Principles from computational thinking are now core in many disciplines (e.g., psychological studies of facial expressions – now builds on hierarchical computational models)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201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Pervasive Nature of Computational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Hypothesis and new Theories</a:t>
            </a:r>
          </a:p>
          <a:p>
            <a:pPr lvl="1"/>
            <a:r>
              <a:rPr lang="en-US" dirty="0" smtClean="0"/>
              <a:t>Computational metaphors in scientific theories</a:t>
            </a:r>
          </a:p>
          <a:p>
            <a:pPr lvl="1"/>
            <a:r>
              <a:rPr lang="en-US" dirty="0" smtClean="0"/>
              <a:t>Systems biology – computational view of interaction of proteins within and between cells</a:t>
            </a:r>
          </a:p>
          <a:p>
            <a:pPr lvl="1"/>
            <a:r>
              <a:rPr lang="en-US" dirty="0" smtClean="0"/>
              <a:t>Structural biology – protein folding as interaction between reactive agents</a:t>
            </a:r>
          </a:p>
          <a:p>
            <a:r>
              <a:rPr lang="en-US" dirty="0" smtClean="0"/>
              <a:t>New Thinking, new Angles</a:t>
            </a:r>
          </a:p>
          <a:p>
            <a:pPr lvl="1"/>
            <a:r>
              <a:rPr lang="en-US" dirty="0" smtClean="0"/>
              <a:t>Systems to generate space of hypotheses to explain a crime scene</a:t>
            </a:r>
          </a:p>
          <a:p>
            <a:pPr lvl="1"/>
            <a:r>
              <a:rPr lang="en-US" dirty="0" smtClean="0"/>
              <a:t>Systems to generate space of possible clinical treatments and likely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413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Pervasive Nature of Computational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Several instances demonstrate impact of computational thinking</a:t>
            </a:r>
          </a:p>
          <a:p>
            <a:pPr lvl="1"/>
            <a:r>
              <a:rPr lang="en-US" dirty="0" smtClean="0"/>
              <a:t>Statistics – machine learning, automated Bayesian methods allow extraction of patterns from large datasets</a:t>
            </a:r>
          </a:p>
          <a:p>
            <a:pPr lvl="1"/>
            <a:r>
              <a:rPr lang="en-US" dirty="0" smtClean="0"/>
              <a:t>Biology – abstraction of dynamic processes in nature</a:t>
            </a:r>
          </a:p>
          <a:p>
            <a:pPr lvl="1"/>
            <a:r>
              <a:rPr lang="en-US" dirty="0" smtClean="0"/>
              <a:t>Economics – computational microeconomics, online auctions</a:t>
            </a:r>
          </a:p>
          <a:p>
            <a:r>
              <a:rPr lang="en-US" dirty="0" smtClean="0"/>
              <a:t>In other fields, we are still at the “simple” thinking</a:t>
            </a:r>
          </a:p>
          <a:p>
            <a:pPr lvl="1"/>
            <a:r>
              <a:rPr lang="en-US" dirty="0" smtClean="0"/>
              <a:t>Large simulations, data search</a:t>
            </a:r>
          </a:p>
          <a:p>
            <a:r>
              <a:rPr lang="en-US" dirty="0" smtClean="0"/>
              <a:t>Looking at “deeper” thinking</a:t>
            </a:r>
          </a:p>
          <a:p>
            <a:pPr lvl="1"/>
            <a:r>
              <a:rPr lang="en-US" dirty="0" smtClean="0"/>
              <a:t>New abstractions to model systems at multiple resolutions and multiple time scales</a:t>
            </a:r>
          </a:p>
          <a:p>
            <a:pPr lvl="1"/>
            <a:r>
              <a:rPr lang="en-US" dirty="0" smtClean="0"/>
              <a:t>Model evolutions (back and forth in time)</a:t>
            </a:r>
          </a:p>
          <a:p>
            <a:pPr lvl="1"/>
            <a:r>
              <a:rPr lang="en-US" dirty="0" smtClean="0"/>
              <a:t>Identify limit conditions</a:t>
            </a:r>
          </a:p>
          <a:p>
            <a:pPr lvl="1"/>
            <a:r>
              <a:rPr lang="en-US" dirty="0" smtClean="0"/>
              <a:t>Enable abstractions to filter large data sets and synthesize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7925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benefits of Computational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New ways of seeing existing problems:</a:t>
            </a:r>
          </a:p>
          <a:p>
            <a:pPr lvl="1"/>
            <a:r>
              <a:rPr lang="en-US" dirty="0" smtClean="0"/>
              <a:t>E.g., abstracting DNA to string of characters</a:t>
            </a:r>
          </a:p>
          <a:p>
            <a:pPr lvl="1"/>
            <a:r>
              <a:rPr lang="en-US" dirty="0" smtClean="0"/>
              <a:t>Genetic mutations = randomized computations</a:t>
            </a:r>
          </a:p>
          <a:p>
            <a:pPr lvl="1"/>
            <a:r>
              <a:rPr lang="en-US" dirty="0" smtClean="0"/>
              <a:t>Interaction among cells = coordination/communication</a:t>
            </a:r>
          </a:p>
          <a:p>
            <a:r>
              <a:rPr lang="en-US" dirty="0" smtClean="0"/>
              <a:t>Creating knowledge:</a:t>
            </a:r>
          </a:p>
          <a:p>
            <a:pPr lvl="1"/>
            <a:r>
              <a:rPr lang="en-US" dirty="0" smtClean="0"/>
              <a:t>Large scale data analysis discovered the link between violent movies and increased aggression in the short run (data analysis, searching)</a:t>
            </a:r>
          </a:p>
          <a:p>
            <a:r>
              <a:rPr lang="en-US" dirty="0" smtClean="0"/>
              <a:t>Creatively solving problems:</a:t>
            </a:r>
          </a:p>
          <a:p>
            <a:pPr lvl="1"/>
            <a:r>
              <a:rPr lang="en-US" dirty="0" smtClean="0"/>
              <a:t>Computational origami – using abstraction to graph theory and graph algorithms</a:t>
            </a:r>
          </a:p>
          <a:p>
            <a:r>
              <a:rPr lang="en-US" dirty="0" smtClean="0"/>
              <a:t>Innovation:</a:t>
            </a:r>
          </a:p>
          <a:p>
            <a:pPr lvl="1"/>
            <a:r>
              <a:rPr lang="en-US" dirty="0" smtClean="0"/>
              <a:t>Systems have been developed to abstract the harmonic structure of songs and cluster songs among them (e.g., as an automated recommendation system or a composition assistant).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5385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question has been posed since the 50s</a:t>
            </a:r>
          </a:p>
          <a:p>
            <a:r>
              <a:rPr lang="en-US" dirty="0" smtClean="0"/>
              <a:t>Originally: core technologies to support application domains</a:t>
            </a:r>
          </a:p>
          <a:p>
            <a:pPr lvl="1"/>
            <a:r>
              <a:rPr lang="en-US" dirty="0" smtClean="0"/>
              <a:t>Algorithms, numerical methods, computation models, compilers, languages, logic circuits</a:t>
            </a:r>
          </a:p>
          <a:p>
            <a:pPr lvl="1"/>
            <a:r>
              <a:rPr lang="en-US" dirty="0" smtClean="0"/>
              <a:t>Later extended (OS, DBs, networks, AI, HCI, software engineering, IR)</a:t>
            </a:r>
          </a:p>
          <a:p>
            <a:r>
              <a:rPr lang="en-US" dirty="0" smtClean="0"/>
              <a:t>1989ACM/IEEE </a:t>
            </a:r>
            <a:r>
              <a:rPr lang="en-US" i="1" dirty="0" smtClean="0"/>
              <a:t>Computing as a Discipline</a:t>
            </a:r>
            <a:r>
              <a:rPr lang="en-US" dirty="0" smtClean="0"/>
              <a:t> report</a:t>
            </a:r>
          </a:p>
          <a:p>
            <a:pPr lvl="1"/>
            <a:r>
              <a:rPr lang="en-US" dirty="0" smtClean="0"/>
              <a:t>30 core technologies</a:t>
            </a:r>
          </a:p>
          <a:p>
            <a:r>
              <a:rPr lang="en-US" dirty="0" smtClean="0"/>
              <a:t>Several books trying to corner a “few great ideas” underlying computing</a:t>
            </a:r>
          </a:p>
          <a:p>
            <a:pPr lvl="1"/>
            <a:r>
              <a:rPr lang="en-US" dirty="0" err="1" smtClean="0"/>
              <a:t>Biermann</a:t>
            </a:r>
            <a:r>
              <a:rPr lang="en-US" dirty="0"/>
              <a:t> </a:t>
            </a:r>
            <a:r>
              <a:rPr lang="en-US" dirty="0" smtClean="0"/>
              <a:t>(1997) </a:t>
            </a:r>
            <a:r>
              <a:rPr lang="en-US" i="1" dirty="0" smtClean="0"/>
              <a:t>Great Ideas in Computer Science</a:t>
            </a:r>
            <a:endParaRPr lang="en-US" dirty="0" smtClean="0"/>
          </a:p>
          <a:p>
            <a:pPr lvl="1"/>
            <a:r>
              <a:rPr lang="en-US" dirty="0" err="1" smtClean="0"/>
              <a:t>Hillis</a:t>
            </a:r>
            <a:r>
              <a:rPr lang="en-US" dirty="0" smtClean="0"/>
              <a:t> (1999) </a:t>
            </a:r>
            <a:r>
              <a:rPr lang="en-US" i="1" dirty="0" smtClean="0"/>
              <a:t>The Pattern on the Stone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1841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Thinking: so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Wing: reintroduced the problem of Computational Thinking in 2006</a:t>
            </a:r>
            <a:endParaRPr lang="en-US" dirty="0"/>
          </a:p>
          <a:p>
            <a:pPr lvl="1"/>
            <a:r>
              <a:rPr lang="en-US" dirty="0" smtClean="0"/>
              <a:t>Computational thinking as a formative skill, at par with reading, writing and arithmetic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/>
              <a:t>A way of solving problems and designing systems drawing on concepts from computer science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/>
              <a:t>Creating and reasoning with layers of abstraction (more on this later)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/>
              <a:t>Thinking algorithmically</a:t>
            </a:r>
          </a:p>
          <a:p>
            <a:pPr marL="692150" lvl="1" indent="-342900">
              <a:buFont typeface="+mj-lt"/>
              <a:buAutoNum type="arabicPeriod"/>
            </a:pPr>
            <a:r>
              <a:rPr lang="en-US" dirty="0" smtClean="0"/>
              <a:t>Understanding the consequences of scale</a:t>
            </a:r>
          </a:p>
          <a:p>
            <a:pPr lvl="1"/>
            <a:r>
              <a:rPr lang="en-US" dirty="0" smtClean="0"/>
              <a:t>Information representation, abstraction, efficiency, and heuristics are recurring themes</a:t>
            </a:r>
          </a:p>
        </p:txBody>
      </p:sp>
    </p:spTree>
    <p:extLst>
      <p:ext uri="{BB962C8B-B14F-4D97-AF65-F5344CB8AC3E}">
        <p14:creationId xmlns:p14="http://schemas.microsoft.com/office/powerpoint/2010/main" xmlns="" val="2318077004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3514</Words>
  <Application>Microsoft Office PowerPoint</Application>
  <PresentationFormat>On-screen Show (4:3)</PresentationFormat>
  <Paragraphs>428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Perception</vt:lpstr>
      <vt:lpstr>Computational Thinking</vt:lpstr>
      <vt:lpstr>The buzzword…</vt:lpstr>
      <vt:lpstr>The motivations for Computational Thinking</vt:lpstr>
      <vt:lpstr>Pervasive Nature of Computational Thinking</vt:lpstr>
      <vt:lpstr>Pervasive Nature of Computational Thinking</vt:lpstr>
      <vt:lpstr>Pervasive Nature of Computational Thinking</vt:lpstr>
      <vt:lpstr>The benefits of Computational Thinking</vt:lpstr>
      <vt:lpstr>Computational Thinking: so what is it?</vt:lpstr>
      <vt:lpstr>Computational Thinking: so what is it?</vt:lpstr>
      <vt:lpstr>Computational Thinking: so what is it?</vt:lpstr>
      <vt:lpstr>Computational Thinking: so what is it?</vt:lpstr>
      <vt:lpstr>Computational Thinking: so what is it?</vt:lpstr>
      <vt:lpstr>Computational Thinking: so what is it?</vt:lpstr>
      <vt:lpstr>Computational Thinking: so what is it?</vt:lpstr>
      <vt:lpstr>Computational Thinking: what is it?</vt:lpstr>
      <vt:lpstr>Computational Thinking: so what is it?</vt:lpstr>
      <vt:lpstr>Computational Thinking: so what is it?</vt:lpstr>
      <vt:lpstr>Computational Thinking: so what is it?</vt:lpstr>
      <vt:lpstr>Computational Thinking: so what is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Computational Thinking: how to teach it?</vt:lpstr>
      <vt:lpstr>Some Applications of Computational Thinking:</vt:lpstr>
      <vt:lpstr>Some Applications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Stephanie</dc:creator>
  <cp:lastModifiedBy>Stephanie</cp:lastModifiedBy>
  <cp:revision>1</cp:revision>
  <dcterms:modified xsi:type="dcterms:W3CDTF">2011-09-02T17:53:37Z</dcterms:modified>
</cp:coreProperties>
</file>